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"/>
  </p:notesMasterIdLst>
  <p:handoutMasterIdLst>
    <p:handoutMasterId r:id="rId11"/>
  </p:handoutMasterIdLst>
  <p:sldIdLst>
    <p:sldId id="277" r:id="rId2"/>
    <p:sldId id="258" r:id="rId3"/>
    <p:sldId id="287" r:id="rId4"/>
    <p:sldId id="283" r:id="rId5"/>
    <p:sldId id="285" r:id="rId6"/>
    <p:sldId id="273" r:id="rId7"/>
    <p:sldId id="266" r:id="rId8"/>
    <p:sldId id="286" r:id="rId9"/>
  </p:sldIdLst>
  <p:sldSz cx="9144000" cy="6858000" type="screen4x3"/>
  <p:notesSz cx="7010400" cy="9296400"/>
  <p:custDataLst>
    <p:tags r:id="rId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BD97"/>
    <a:srgbClr val="D6D1B8"/>
    <a:srgbClr val="164781"/>
    <a:srgbClr val="48794F"/>
    <a:srgbClr val="D7D7D7"/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87207" autoAdjust="0"/>
  </p:normalViewPr>
  <p:slideViewPr>
    <p:cSldViewPr>
      <p:cViewPr varScale="1">
        <p:scale>
          <a:sx n="63" d="100"/>
          <a:sy n="63" d="100"/>
        </p:scale>
        <p:origin x="-9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3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14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6062315-312F-4B15-9421-4174F63A7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0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10EF14-3AA3-4B28-85DF-09DBD262674B}" type="datetimeFigureOut">
              <a:rPr lang="en-US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C7A249C-5959-4463-92F3-E6E359857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32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0275">
              <a:spcBef>
                <a:spcPct val="0"/>
              </a:spcBef>
            </a:pPr>
            <a:r>
              <a:rPr lang="en-US" sz="1400" b="1" dirty="0" smtClean="0"/>
              <a:t>Developers:  Please edit</a:t>
            </a:r>
            <a:r>
              <a:rPr lang="en-US" sz="1400" b="1" baseline="0" dirty="0" smtClean="0"/>
              <a:t> the audio on any slide that needs it.  There are a few stumbles that need to be removed.  Thanks.</a:t>
            </a:r>
            <a:endParaRPr lang="en-US" sz="1400" b="1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A249C-5959-4463-92F3-E6E35985799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400" b="0" dirty="0" smtClean="0"/>
              <a:t>End</a:t>
            </a:r>
            <a:r>
              <a:rPr lang="en-US" sz="1400" b="0" baseline="0" dirty="0" smtClean="0"/>
              <a:t> Audio </a:t>
            </a:r>
            <a:r>
              <a:rPr lang="en-US" sz="1400" b="0" baseline="0" dirty="0" err="1" smtClean="0"/>
              <a:t>after“why</a:t>
            </a:r>
            <a:r>
              <a:rPr lang="en-US" sz="1400" b="0" baseline="0" dirty="0" smtClean="0"/>
              <a:t> you would want to work for the company”.  Time accordingly</a:t>
            </a:r>
            <a:endParaRPr lang="en-US" b="0" dirty="0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473B4C-BE54-4648-BD08-263AA8C6C9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audio with “Be sure to prepare….” edit audio</a:t>
            </a:r>
            <a:r>
              <a:rPr lang="en-US" baseline="0" dirty="0" smtClean="0"/>
              <a:t> and time bullets accordingly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A249C-5959-4463-92F3-E6E35985799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48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r>
              <a:rPr lang="en-US" dirty="0" smtClean="0"/>
              <a:t>Have image come</a:t>
            </a:r>
            <a:r>
              <a:rPr lang="en-US" baseline="0" dirty="0" smtClean="0"/>
              <a:t> in with second bullet then have each question come in when she talks about them.  They can all fade out when the third bullet comes in.</a:t>
            </a:r>
            <a:endParaRPr lang="en-US" dirty="0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473B4C-BE54-4648-BD08-263AA8C6C9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r>
              <a:rPr lang="en-US" dirty="0" smtClean="0">
                <a:latin typeface="Arial" charset="0"/>
                <a:cs typeface="Arial" charset="0"/>
              </a:rPr>
              <a:t>No timing</a:t>
            </a:r>
            <a:r>
              <a:rPr lang="en-US" baseline="0" dirty="0" smtClean="0">
                <a:latin typeface="Arial" charset="0"/>
                <a:cs typeface="Arial" charset="0"/>
              </a:rPr>
              <a:t> is necessary.  Please edit audio if you can where she messes up.</a:t>
            </a:r>
            <a:endParaRPr lang="en-US" dirty="0" smtClean="0">
              <a:latin typeface="Arial" charset="0"/>
              <a:cs typeface="Arial" charset="0"/>
            </a:endParaRPr>
          </a:p>
          <a:p>
            <a:pPr defTabSz="930275">
              <a:spcBef>
                <a:spcPct val="0"/>
              </a:spcBef>
            </a:pPr>
            <a:endParaRPr lang="en-US" dirty="0" smtClean="0"/>
          </a:p>
          <a:p>
            <a:pPr defTabSz="930275">
              <a:spcBef>
                <a:spcPct val="0"/>
              </a:spcBef>
            </a:pPr>
            <a:r>
              <a:rPr lang="en-US" dirty="0" smtClean="0">
                <a:latin typeface="Arial" charset="0"/>
                <a:cs typeface="Arial" charset="0"/>
              </a:rPr>
              <a:t>How well you interview determines whether or not you advance in the hiring process.  With enough preparation and practice, you can improve your  interviewing skills and effectiveness.  </a:t>
            </a:r>
          </a:p>
          <a:p>
            <a:pPr defTabSz="930275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5DDA99-E5A2-4F27-91DC-5AA271FA3CD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0275">
              <a:spcBef>
                <a:spcPct val="0"/>
              </a:spcBef>
            </a:pPr>
            <a:r>
              <a:rPr lang="en-US" dirty="0" smtClean="0">
                <a:latin typeface="Arial" charset="0"/>
                <a:cs typeface="Arial" charset="0"/>
              </a:rPr>
              <a:t>No timing needed.  Leave this slide up for a few</a:t>
            </a:r>
            <a:r>
              <a:rPr lang="en-US" baseline="0" dirty="0" smtClean="0">
                <a:latin typeface="Arial" charset="0"/>
                <a:cs typeface="Arial" charset="0"/>
              </a:rPr>
              <a:t> seconds after the audio so the students have time to look at it, maybe a few seconds of silence before the audio starts and a few seconds after (no more then 5)</a:t>
            </a:r>
          </a:p>
          <a:p>
            <a:pPr defTabSz="930275">
              <a:spcBef>
                <a:spcPct val="0"/>
              </a:spcBef>
            </a:pPr>
            <a:endParaRPr lang="en-US" dirty="0" smtClean="0">
              <a:latin typeface="Arial" charset="0"/>
              <a:cs typeface="Arial" charset="0"/>
            </a:endParaRPr>
          </a:p>
          <a:p>
            <a:pPr defTabSz="930275">
              <a:spcBef>
                <a:spcPct val="0"/>
              </a:spcBef>
            </a:pPr>
            <a:endParaRPr lang="en-US" dirty="0" smtClean="0"/>
          </a:p>
          <a:p>
            <a:pPr defTabSz="930275">
              <a:spcBef>
                <a:spcPct val="0"/>
              </a:spcBef>
            </a:pPr>
            <a:r>
              <a:rPr lang="en-US" dirty="0" smtClean="0">
                <a:latin typeface="Arial" charset="0"/>
                <a:cs typeface="Arial" charset="0"/>
              </a:rPr>
              <a:t>How well you interview determines whether or not you advance in the hiring process.  With enough preparation and practice, you can improve your  interviewing skills and effectiveness.  </a:t>
            </a:r>
          </a:p>
          <a:p>
            <a:pPr defTabSz="930275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5DDA99-E5A2-4F27-91DC-5AA271FA3CD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17475" indent="-117475">
              <a:spcBef>
                <a:spcPct val="0"/>
              </a:spcBef>
              <a:buFontTx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Time bullets</a:t>
            </a:r>
            <a:r>
              <a:rPr lang="en-US" baseline="0" dirty="0" smtClean="0">
                <a:latin typeface="Arial" charset="0"/>
                <a:cs typeface="Arial" charset="0"/>
              </a:rPr>
              <a:t> accordingly</a:t>
            </a:r>
          </a:p>
          <a:p>
            <a:pPr marL="117475" indent="-117475">
              <a:spcBef>
                <a:spcPct val="0"/>
              </a:spcBef>
              <a:buFontTx/>
              <a:buChar char="•"/>
            </a:pPr>
            <a:endParaRPr lang="en-US" dirty="0" smtClean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endParaRPr lang="en-US" baseline="0" dirty="0" smtClean="0">
              <a:latin typeface="Arial" charset="0"/>
              <a:cs typeface="Arial" charset="0"/>
            </a:endParaRPr>
          </a:p>
          <a:p>
            <a:pPr marL="117475" indent="-117475">
              <a:spcBef>
                <a:spcPct val="0"/>
              </a:spcBef>
              <a:buFontTx/>
              <a:buChar char="•"/>
            </a:pPr>
            <a:endParaRPr lang="en-US" baseline="0" dirty="0" smtClean="0">
              <a:latin typeface="Arial" charset="0"/>
              <a:cs typeface="Arial" charset="0"/>
            </a:endParaRPr>
          </a:p>
          <a:p>
            <a:pPr marL="117475" indent="-117475">
              <a:spcBef>
                <a:spcPct val="0"/>
              </a:spcBef>
              <a:buFontTx/>
              <a:buChar char="•"/>
            </a:pPr>
            <a:endParaRPr lang="en-US" dirty="0" smtClean="0">
              <a:latin typeface="Arial" charset="0"/>
              <a:cs typeface="Arial" charset="0"/>
            </a:endParaRPr>
          </a:p>
          <a:p>
            <a:pPr marL="117475" indent="-117475">
              <a:spcBef>
                <a:spcPct val="0"/>
              </a:spcBef>
              <a:buFontTx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Make eye contact – don’t look down or away form the employer when speaking with them.</a:t>
            </a:r>
          </a:p>
          <a:p>
            <a:pPr marL="117475" indent="-117475">
              <a:spcBef>
                <a:spcPct val="0"/>
              </a:spcBef>
              <a:buFontTx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Check your attire one last time in the restroom before the interview.</a:t>
            </a:r>
          </a:p>
          <a:p>
            <a:pPr marL="117475" indent="-117475">
              <a:spcBef>
                <a:spcPct val="0"/>
              </a:spcBef>
              <a:buFontTx/>
              <a:buChar char="•"/>
            </a:pPr>
            <a:r>
              <a:rPr lang="en-US" dirty="0" smtClean="0">
                <a:latin typeface="Arial" charset="0"/>
                <a:cs typeface="Arial" charset="0"/>
              </a:rPr>
              <a:t>Ask the employer about his/her position and how they got into the filed, etc. – it shows interest and builds rapport.</a:t>
            </a:r>
          </a:p>
          <a:p>
            <a:pPr marL="117475" indent="-117475">
              <a:spcBef>
                <a:spcPct val="0"/>
              </a:spcBef>
              <a:buFontTx/>
              <a:buChar char="•"/>
            </a:pPr>
            <a:endParaRPr lang="en-US" dirty="0" smtClean="0">
              <a:latin typeface="Arial" charset="0"/>
              <a:cs typeface="Arial" charset="0"/>
            </a:endParaRPr>
          </a:p>
          <a:p>
            <a:pPr marL="117475" indent="-117475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5171CA-8FAF-4F03-8B9D-99B57EFD07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900" b="1" dirty="0" smtClean="0"/>
              <a:t>Please time</a:t>
            </a:r>
            <a:r>
              <a:rPr lang="en-US" sz="900" b="1" baseline="0" dirty="0" smtClean="0"/>
              <a:t> accordingly</a:t>
            </a:r>
            <a:endParaRPr lang="en-US" sz="900" dirty="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9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Bring:</a:t>
            </a:r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     a </a:t>
            </a:r>
            <a:r>
              <a:rPr lang="en-US" sz="900" dirty="0" err="1" smtClean="0"/>
              <a:t>padfolio</a:t>
            </a:r>
            <a:endParaRPr lang="en-US" sz="900" dirty="0" smtClean="0"/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     extra copies of your resume—printed on resume quality paper</a:t>
            </a:r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     </a:t>
            </a:r>
            <a:r>
              <a:rPr lang="en-US" sz="900" u="sng" dirty="0" smtClean="0"/>
              <a:t>separate</a:t>
            </a:r>
            <a:r>
              <a:rPr lang="en-US" sz="900" dirty="0" smtClean="0"/>
              <a:t> copy of your references—at least three professional references</a:t>
            </a:r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     a small notebook with all relevant information you may need to put on an application</a:t>
            </a:r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     paper and a pen (erasable) to take notes</a:t>
            </a:r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Friendly but formal—don’t be too relaxed and let your guard down.</a:t>
            </a:r>
          </a:p>
          <a:p>
            <a:pPr eaLnBrk="1" hangingPunct="1">
              <a:lnSpc>
                <a:spcPct val="80000"/>
              </a:lnSpc>
            </a:pPr>
            <a:endParaRPr lang="en-US" sz="900" b="1" dirty="0" smtClean="0"/>
          </a:p>
          <a:p>
            <a:pPr eaLnBrk="1" hangingPunct="1">
              <a:lnSpc>
                <a:spcPct val="80000"/>
              </a:lnSpc>
            </a:pPr>
            <a:endParaRPr lang="en-US" sz="9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Information: value building: Show the value that your strengths will bring to the company</a:t>
            </a:r>
          </a:p>
          <a:p>
            <a:pPr eaLnBrk="1" hangingPunct="1">
              <a:lnSpc>
                <a:spcPct val="80000"/>
              </a:lnSpc>
            </a:pPr>
            <a:r>
              <a:rPr lang="en-US" sz="900" dirty="0" smtClean="0"/>
              <a:t>Presentation: rapport-building: People hire people they like</a:t>
            </a:r>
          </a:p>
          <a:p>
            <a:pPr eaLnBrk="1" hangingPunct="1">
              <a:buFontTx/>
              <a:buNone/>
            </a:pPr>
            <a:endParaRPr lang="en-US" sz="1200" dirty="0" smtClean="0"/>
          </a:p>
          <a:p>
            <a:pPr eaLnBrk="1" hangingPunct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7A249C-5959-4463-92F3-E6E3598579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1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16478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95EDD-83C0-4DB6-95BE-D03651380855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A055A4-7051-4177-9E0C-AC77466CEC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F2F461-FBC2-48EB-900B-B8B50A37C4FD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920F3-7A1A-4AFD-93F3-E422E55ADE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5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10BF08-1C45-4FF7-A857-2AF3B6A0CD1E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2EECA-8AB6-4932-9B73-64B389D4D6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9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E13833-F85D-4150-AF5C-B4E5AD1A75D5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47EE7-BDF0-4487-8F8A-20A15E807D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23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D9E870-4BFC-49EC-9A02-A28F03ED9B52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56AB8-37FF-4662-8634-A904D7F088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925463-0F8E-4BD4-B066-3A4D0118A45F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6604E-5805-4E94-889B-4699EF4B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34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6DBEE-5BE1-4446-A867-4C1FAA59563F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9E0C0-20F5-4DE0-8D95-B84A407E1F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2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DD705-B66E-4968-BE0D-F468F7DC59B3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638087-0032-4DD4-9612-A3E546F3C2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9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1AF258-DF2B-4183-B731-D2AD83792BA7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4415A2-20D9-49A7-8289-02A7EAC0D6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0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6AB766-0ECB-4A8E-A85B-0E3446EFD5E0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F3F41-1CCC-4609-BAFD-CAC542A5FD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7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2DBBD6-507F-4713-A434-4ECEF792DAF2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AACF4-3EB5-4CBA-8FC7-ADED177EBF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9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16478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95400"/>
            <a:ext cx="8382000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8C411E-09B7-4AEB-89FE-28486AD10D92}" type="datetimeFigureOut">
              <a:rPr lang="en-US" smtClean="0"/>
              <a:pPr>
                <a:defRPr/>
              </a:pPr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20C419-6B6F-47AC-9C47-B55F1A50EB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1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/>
          </p:cNvSpPr>
          <p:nvPr>
            <p:ph type="ctrTitle"/>
          </p:nvPr>
        </p:nvSpPr>
        <p:spPr>
          <a:xfrm>
            <a:off x="5410200" y="0"/>
            <a:ext cx="3733800" cy="6858000"/>
          </a:xfrm>
        </p:spPr>
        <p:txBody>
          <a:bodyPr/>
          <a:lstStyle/>
          <a:p>
            <a:pPr marL="225425"/>
            <a:r>
              <a:rPr lang="en-US" dirty="0" smtClean="0"/>
              <a:t>Preparing for an Interview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265"/>
            <a:ext cx="5638800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000"/>
    </mc:Choice>
    <mc:Fallback>
      <p:transition spd="slow" advClick="0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for an Interview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36538" indent="-236538">
              <a:spcBef>
                <a:spcPts val="360"/>
              </a:spcBef>
              <a:spcAft>
                <a:spcPts val="600"/>
              </a:spcAft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You get only one chance to make a good first impression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36538" indent="-236538">
              <a:spcBef>
                <a:spcPts val="360"/>
              </a:spcBef>
              <a:spcAft>
                <a:spcPts val="60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Research </a:t>
            </a:r>
            <a:r>
              <a:rPr lang="en-US" dirty="0">
                <a:latin typeface="Arial" pitchFamily="34" charset="0"/>
                <a:cs typeface="Arial" pitchFamily="34" charset="0"/>
              </a:rPr>
              <a:t>the company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636588" lvl="1" indent="-236538">
              <a:spcBef>
                <a:spcPts val="360"/>
              </a:spcBef>
              <a:spcAft>
                <a:spcPts val="600"/>
              </a:spcAft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#</a:t>
            </a:r>
            <a:r>
              <a:rPr lang="en-US" dirty="0">
                <a:latin typeface="Arial" pitchFamily="34" charset="0"/>
                <a:cs typeface="Arial" pitchFamily="34" charset="0"/>
              </a:rPr>
              <a:t>1 complaint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employers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36538" indent="-236538">
              <a:spcBef>
                <a:spcPts val="360"/>
              </a:spcBef>
              <a:spcAft>
                <a:spcPts val="600"/>
              </a:spcAf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Review the job description</a:t>
            </a:r>
          </a:p>
          <a:p>
            <a:pPr marL="636588" lvl="1" indent="-236538">
              <a:spcBef>
                <a:spcPts val="360"/>
              </a:spcBef>
              <a:spcAft>
                <a:spcPts val="600"/>
              </a:spcAf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Create a list of your skills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abilities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236538" indent="-236538">
              <a:spcBef>
                <a:spcPts val="360"/>
              </a:spcBef>
              <a:spcAft>
                <a:spcPts val="600"/>
              </a:spcAft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Prepare 1- to 2-minute commercial about yourself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819400" y="2667000"/>
            <a:ext cx="441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1026" name="Picture 2" descr="http://library.escondido.org/Data/Sites/2/media/images/research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5" b="6014"/>
          <a:stretch/>
        </p:blipFill>
        <p:spPr bwMode="auto">
          <a:xfrm>
            <a:off x="5617811" y="1981200"/>
            <a:ext cx="3242377" cy="1850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88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0"/>
    </mc:Choice>
    <mc:Fallback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to Answer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Be ready to answer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basic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>
                <a:latin typeface="Arial" pitchFamily="34" charset="0"/>
                <a:cs typeface="Arial" pitchFamily="34" charset="0"/>
              </a:rPr>
              <a:t>behavioral interview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questions and discuss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Your major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Previous job experience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Goals and career plans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Strengths and weaknesses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Give specific examples and generalities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Be prepared with at least five scenarios that demonstrate your skills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282" y="1600200"/>
            <a:ext cx="3065681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de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63" y="6324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5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5000"/>
    </mc:Choice>
    <mc:Fallback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Preparing for an Interview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8589" y="1142999"/>
            <a:ext cx="8229600" cy="5592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 able to articulate what you have to offer the company</a:t>
            </a:r>
          </a:p>
          <a:p>
            <a:r>
              <a:rPr lang="en-US" dirty="0" smtClean="0"/>
              <a:t>Prepare 3-5 questions to ask the interviewer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Research salaries; contact references</a:t>
            </a:r>
          </a:p>
          <a:p>
            <a:r>
              <a:rPr lang="en-US" dirty="0" smtClean="0"/>
              <a:t>Plan for professional attire</a:t>
            </a:r>
          </a:p>
          <a:p>
            <a:endParaRPr lang="en-US" dirty="0"/>
          </a:p>
        </p:txBody>
      </p:sp>
      <p:sp>
        <p:nvSpPr>
          <p:cNvPr id="45059" name="TextBox 4"/>
          <p:cNvSpPr txBox="1">
            <a:spLocks noChangeArrowheads="1"/>
          </p:cNvSpPr>
          <p:nvPr/>
        </p:nvSpPr>
        <p:spPr bwMode="auto">
          <a:xfrm>
            <a:off x="2819400" y="2667000"/>
            <a:ext cx="441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89" b="91667" l="1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88" b="6630"/>
          <a:stretch/>
        </p:blipFill>
        <p:spPr bwMode="auto">
          <a:xfrm>
            <a:off x="1629697" y="3276600"/>
            <a:ext cx="3334692" cy="2172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4724400" y="2547144"/>
            <a:ext cx="2050927" cy="729456"/>
          </a:xfrm>
          <a:prstGeom prst="wedgeRoundRectCallout">
            <a:avLst>
              <a:gd name="adj1" fmla="val -71227"/>
              <a:gd name="adj2" fmla="val 70229"/>
              <a:gd name="adj3" fmla="val 16667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3000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>
            <a:noAutofit/>
          </a:bodyPr>
          <a:lstStyle/>
          <a:p>
            <a:pPr marL="228600" lvl="2"/>
            <a:r>
              <a:rPr lang="en-US" sz="1400" dirty="0" smtClean="0">
                <a:latin typeface="Arial" pitchFamily="34" charset="0"/>
                <a:cs typeface="Arial" pitchFamily="34" charset="0"/>
              </a:rPr>
              <a:t>“What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kind of training is involved?”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805516" y="3360073"/>
            <a:ext cx="2046011" cy="609600"/>
          </a:xfrm>
          <a:prstGeom prst="wedgeRoundRectCallout">
            <a:avLst>
              <a:gd name="adj1" fmla="val -75171"/>
              <a:gd name="adj2" fmla="val -13157"/>
              <a:gd name="adj3" fmla="val 16667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3000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rmAutofit/>
          </a:bodyPr>
          <a:lstStyle/>
          <a:p>
            <a:pPr marL="228600" lvl="2"/>
            <a:r>
              <a:rPr lang="en-US" sz="1600" dirty="0" smtClean="0">
                <a:latin typeface="Arial" pitchFamily="34" charset="0"/>
                <a:cs typeface="Arial" pitchFamily="34" charset="0"/>
              </a:rPr>
              <a:t>“I learned XYZ company …”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981200" y="2547144"/>
            <a:ext cx="2438399" cy="609600"/>
          </a:xfrm>
          <a:prstGeom prst="wedgeRoundRectCallout">
            <a:avLst>
              <a:gd name="adj1" fmla="val 35992"/>
              <a:gd name="adj2" fmla="val 98133"/>
              <a:gd name="adj3" fmla="val 16667"/>
            </a:avLst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43000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>
            <a:normAutofit fontScale="92500"/>
          </a:bodyPr>
          <a:lstStyle/>
          <a:p>
            <a:pPr marL="228600" lvl="2"/>
            <a:r>
              <a:rPr lang="en-US" sz="1600" dirty="0">
                <a:latin typeface="Arial" pitchFamily="34" charset="0"/>
                <a:cs typeface="Arial" pitchFamily="34" charset="0"/>
              </a:rPr>
              <a:t>“What are the challenges of this position?”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lide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9000"/>
    </mc:Choice>
    <mc:Fallback>
      <p:transition spd="slow" advClick="0" advTm="3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1" nodeType="withEffect">
                                  <p:stCondLst>
                                    <p:cond delay="3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3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3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2819400" y="2667000"/>
            <a:ext cx="441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47108" name="Rectangle 3"/>
          <p:cNvSpPr txBox="1">
            <a:spLocks noChangeArrowheads="1"/>
          </p:cNvSpPr>
          <p:nvPr/>
        </p:nvSpPr>
        <p:spPr bwMode="auto">
          <a:xfrm>
            <a:off x="1219200" y="1371600"/>
            <a:ext cx="754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>
              <a:spcBef>
                <a:spcPct val="20000"/>
              </a:spcBef>
              <a:buFont typeface="Arial" charset="0"/>
              <a:buChar char="•"/>
            </a:pPr>
            <a:endParaRPr lang="en-US" sz="2200">
              <a:latin typeface="Arial" charset="0"/>
              <a:cs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Look Professional?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95400"/>
            <a:ext cx="8382000" cy="4800599"/>
          </a:xfrm>
        </p:spPr>
        <p:txBody>
          <a:bodyPr>
            <a:normAutofit/>
          </a:bodyPr>
          <a:lstStyle/>
          <a:p>
            <a:r>
              <a:rPr lang="en-US" dirty="0" smtClean="0"/>
              <a:t>All candidates should dress professionally</a:t>
            </a:r>
          </a:p>
          <a:p>
            <a:pPr lvl="1"/>
            <a:r>
              <a:rPr lang="en-US" dirty="0" smtClean="0"/>
              <a:t>Quality suit in dark neutral color (avoid linen)</a:t>
            </a:r>
          </a:p>
          <a:p>
            <a:pPr lvl="1"/>
            <a:r>
              <a:rPr lang="en-US" dirty="0" smtClean="0"/>
              <a:t>Light jewelry</a:t>
            </a:r>
          </a:p>
          <a:p>
            <a:pPr lvl="1"/>
            <a:r>
              <a:rPr lang="en-US" dirty="0" smtClean="0"/>
              <a:t>Minimal cologne, perfume, </a:t>
            </a:r>
            <a:br>
              <a:rPr lang="en-US" dirty="0" smtClean="0"/>
            </a:br>
            <a:r>
              <a:rPr lang="en-US" dirty="0" smtClean="0"/>
              <a:t>or after shave</a:t>
            </a:r>
          </a:p>
          <a:p>
            <a:pPr lvl="1"/>
            <a:r>
              <a:rPr lang="en-US" dirty="0" smtClean="0"/>
              <a:t>Classic trench coat</a:t>
            </a:r>
          </a:p>
          <a:p>
            <a:pPr lvl="1"/>
            <a:r>
              <a:rPr lang="en-US" dirty="0" smtClean="0"/>
              <a:t>Cover visible tattoos and </a:t>
            </a:r>
            <a:br>
              <a:rPr lang="en-US" dirty="0" smtClean="0"/>
            </a:br>
            <a:r>
              <a:rPr lang="en-US" dirty="0" smtClean="0"/>
              <a:t>piercings</a:t>
            </a:r>
          </a:p>
          <a:p>
            <a:pPr lvl="1"/>
            <a:r>
              <a:rPr lang="en-US" dirty="0" smtClean="0"/>
              <a:t>No smoking, gum chewing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4" b="98843" l="7422" r="94922">
                        <a14:foregroundMark x1="18750" y1="19666" x2="18750" y2="19666"/>
                        <a14:foregroundMark x1="64648" y1="76221" x2="64648" y2="76221"/>
                        <a14:foregroundMark x1="64453" y1="11440" x2="64453" y2="11440"/>
                        <a14:foregroundMark x1="68555" y1="16067" x2="68555" y2="16067"/>
                        <a14:foregroundMark x1="68164" y1="10925" x2="68164" y2="10925"/>
                        <a14:foregroundMark x1="71094" y1="14781" x2="71094" y2="14781"/>
                        <a14:foregroundMark x1="78906" y1="7069" x2="78906" y2="7069"/>
                        <a14:foregroundMark x1="79883" y1="11440" x2="79883" y2="11440"/>
                        <a14:foregroundMark x1="80859" y1="20951" x2="80859" y2="20951"/>
                        <a14:foregroundMark x1="80273" y1="26864" x2="80273" y2="26864"/>
                        <a14:foregroundMark x1="48828" y1="22494" x2="48828" y2="22494"/>
                        <a14:foregroundMark x1="53516" y1="22237" x2="53516" y2="22237"/>
                        <a14:foregroundMark x1="48047" y1="20694" x2="48047" y2="20694"/>
                        <a14:foregroundMark x1="33984" y1="8869" x2="33984" y2="8869"/>
                        <a14:foregroundMark x1="35156" y1="11440" x2="35156" y2="11440"/>
                        <a14:backgroundMark x1="72266" y1="39717" x2="72266" y2="39717"/>
                        <a14:backgroundMark x1="81836" y1="87018" x2="81836" y2="87018"/>
                        <a14:backgroundMark x1="63672" y1="13753" x2="63672" y2="13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97" y="2878061"/>
            <a:ext cx="5034554" cy="382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3678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0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2819400" y="2667000"/>
            <a:ext cx="441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Look Professional?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Male Candidates  </a:t>
            </a:r>
          </a:p>
          <a:p>
            <a:pPr lvl="1"/>
            <a:r>
              <a:rPr lang="en-US" dirty="0" smtClean="0"/>
              <a:t>Solid white/pastel dress shirt</a:t>
            </a:r>
          </a:p>
          <a:p>
            <a:pPr lvl="1"/>
            <a:r>
              <a:rPr lang="en-US" dirty="0" smtClean="0"/>
              <a:t>Conservative tie</a:t>
            </a:r>
          </a:p>
          <a:p>
            <a:pPr lvl="1"/>
            <a:r>
              <a:rPr lang="en-US" dirty="0" smtClean="0"/>
              <a:t>Dark, polished leather shoes</a:t>
            </a:r>
          </a:p>
          <a:p>
            <a:pPr lvl="1"/>
            <a:r>
              <a:rPr lang="en-US" dirty="0" smtClean="0"/>
              <a:t>Dark calf-length socks</a:t>
            </a:r>
          </a:p>
          <a:p>
            <a:pPr lvl="1"/>
            <a:r>
              <a:rPr lang="en-US" dirty="0" smtClean="0"/>
              <a:t>Neatly trimmed facial hair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Female Candidates </a:t>
            </a:r>
          </a:p>
          <a:p>
            <a:pPr lvl="1"/>
            <a:r>
              <a:rPr lang="en-US" dirty="0" smtClean="0"/>
              <a:t>Tailored shirt or shell in light color</a:t>
            </a:r>
          </a:p>
          <a:p>
            <a:pPr lvl="1"/>
            <a:r>
              <a:rPr lang="en-US" dirty="0" smtClean="0"/>
              <a:t>Polished closed-toed shoes</a:t>
            </a:r>
          </a:p>
          <a:p>
            <a:pPr lvl="1"/>
            <a:r>
              <a:rPr lang="en-US" dirty="0" smtClean="0"/>
              <a:t>Neutral colored hose</a:t>
            </a:r>
          </a:p>
          <a:p>
            <a:pPr lvl="1"/>
            <a:r>
              <a:rPr lang="en-US" dirty="0" smtClean="0"/>
              <a:t>Conservative make-up</a:t>
            </a:r>
          </a:p>
          <a:p>
            <a:pPr lvl="1"/>
            <a:r>
              <a:rPr lang="en-US" dirty="0" smtClean="0"/>
              <a:t>Conservative hair style; long hair pulled back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100000" l="1684" r="96296">
                        <a14:backgroundMark x1="54209" y1="62129" x2="54209" y2="62129"/>
                        <a14:backgroundMark x1="29630" y1="36139" x2="29630" y2="36139"/>
                        <a14:backgroundMark x1="45455" y1="35149" x2="45455" y2="35149"/>
                        <a14:backgroundMark x1="18519" y1="69059" x2="18519" y2="69059"/>
                        <a14:backgroundMark x1="15152" y1="66089" x2="15152" y2="66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245" y="3733800"/>
            <a:ext cx="2241755" cy="304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>
                        <a14:foregroundMark x1="52692" y1="24387" x2="52692" y2="24387"/>
                        <a14:backgroundMark x1="73654" y1="85137" x2="73654" y2="85137"/>
                        <a14:backgroundMark x1="72885" y1="87157" x2="72885" y2="8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64418"/>
            <a:ext cx="2298283" cy="276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99519" y="1611923"/>
            <a:ext cx="3499701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 smtClean="0">
              <a:latin typeface="Arial" charset="0"/>
              <a:cs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200" dirty="0" smtClean="0">
                <a:latin typeface="Arial" charset="0"/>
                <a:cs typeface="Arial" charset="0"/>
              </a:rPr>
              <a:t> </a:t>
            </a:r>
            <a:endParaRPr lang="en-US" sz="2200" dirty="0">
              <a:latin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cs typeface="Arial" panose="020B0604020202020204" pitchFamily="34" charset="0"/>
              </a:rPr>
              <a:t>The Day of the Interview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9538" y="1219201"/>
            <a:ext cx="7683862" cy="457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Carry these items to the interview:</a:t>
            </a:r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51719" y="1822835"/>
            <a:ext cx="7454081" cy="4958965"/>
            <a:chOff x="4242173" y="1108859"/>
            <a:chExt cx="7696200" cy="5573841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>
                          <a14:foregroundMark x1="72600" y1="51400" x2="72600" y2="51400"/>
                          <a14:foregroundMark x1="57800" y1="23200" x2="57800" y2="23200"/>
                          <a14:foregroundMark x1="57800" y1="23400" x2="93000" y2="75600"/>
                          <a14:backgroundMark x1="600" y1="71800" x2="600" y2="71800"/>
                          <a14:backgroundMark x1="51000" y1="84200" x2="51000" y2="8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" t="13947" r="-176" b="13629"/>
            <a:stretch/>
          </p:blipFill>
          <p:spPr bwMode="auto">
            <a:xfrm>
              <a:off x="4242173" y="1108859"/>
              <a:ext cx="7696200" cy="557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620851" y="1512730"/>
              <a:ext cx="2590800" cy="2286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5" b="98545" l="3182" r="94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43081">
            <a:off x="3989189" y="2730985"/>
            <a:ext cx="1457572" cy="158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92646" y="2473517"/>
            <a:ext cx="2667000" cy="3657600"/>
          </a:xfrm>
        </p:spPr>
        <p:txBody>
          <a:bodyPr>
            <a:normAutofit fontScale="85000" lnSpcReduction="20000"/>
          </a:bodyPr>
          <a:lstStyle/>
          <a:p>
            <a:pPr marL="40005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>
                <a:latin typeface="Arial" charset="0"/>
                <a:cs typeface="Arial" charset="0"/>
              </a:rPr>
              <a:t>Pad folio with paper and pen for notes</a:t>
            </a:r>
          </a:p>
          <a:p>
            <a:pPr marL="40005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>
                <a:latin typeface="Arial" charset="0"/>
                <a:cs typeface="Arial" charset="0"/>
              </a:rPr>
              <a:t>Several copies of resume on quality paper</a:t>
            </a:r>
          </a:p>
          <a:p>
            <a:pPr marL="40005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>
                <a:latin typeface="Arial" charset="0"/>
                <a:cs typeface="Arial" charset="0"/>
              </a:rPr>
              <a:t>Separate copy of references, copy of transcripts</a:t>
            </a:r>
          </a:p>
          <a:p>
            <a:pPr marL="400050">
              <a:spcAft>
                <a:spcPts val="1200"/>
              </a:spcAft>
              <a:buFont typeface="Wingdings" pitchFamily="2" charset="2"/>
              <a:buChar char="q"/>
            </a:pPr>
            <a:r>
              <a:rPr lang="en-US" sz="2400" dirty="0" smtClean="0">
                <a:latin typeface="Arial" charset="0"/>
                <a:cs typeface="Arial" charset="0"/>
              </a:rPr>
              <a:t>Directions for interview site</a:t>
            </a:r>
            <a:endParaRPr lang="en-US" sz="2400" dirty="0">
              <a:latin typeface="Arial" charset="0"/>
              <a:cs typeface="Arial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286">
            <a:off x="1535959" y="4401984"/>
            <a:ext cx="2169319" cy="154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7353">
            <a:off x="1324928" y="2066448"/>
            <a:ext cx="259137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136">
            <a:off x="1382871" y="2529827"/>
            <a:ext cx="2649817" cy="167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de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24880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000"/>
    </mc:Choice>
    <mc:Fallback>
      <p:transition spd="slow" advClick="0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Day of the Interview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5800" y="1219200"/>
            <a:ext cx="2816810" cy="2198132"/>
            <a:chOff x="685800" y="1371600"/>
            <a:chExt cx="2816810" cy="219813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490"/>
            <a:stretch/>
          </p:blipFill>
          <p:spPr bwMode="auto">
            <a:xfrm>
              <a:off x="762000" y="1371600"/>
              <a:ext cx="2664410" cy="17553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85800" y="3200400"/>
              <a:ext cx="28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Arrive 10-15 minutes early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53000" y="1219200"/>
            <a:ext cx="3763753" cy="2198132"/>
            <a:chOff x="4953000" y="1371600"/>
            <a:chExt cx="3763753" cy="2198132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00" b="96400" l="625" r="90000">
                          <a14:foregroundMark x1="62187" y1="76000" x2="62187" y2="76000"/>
                          <a14:foregroundMark x1="76875" y1="78000" x2="25938" y2="70400"/>
                          <a14:backgroundMark x1="42188" y1="62000" x2="42188" y2="62000"/>
                          <a14:backgroundMark x1="44375" y1="47600" x2="42188" y2="6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371600"/>
              <a:ext cx="3763753" cy="1470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387076" y="3200400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Make sure cellphone is OFF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4800" y="4419600"/>
            <a:ext cx="3683509" cy="2274332"/>
            <a:chOff x="381000" y="4343400"/>
            <a:chExt cx="3683509" cy="2274332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368" y="4343400"/>
              <a:ext cx="2664410" cy="17585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81000" y="6248400"/>
              <a:ext cx="36835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36538" indent="-236538">
                <a:spcAft>
                  <a:spcPts val="1200"/>
                </a:spcAft>
              </a:pPr>
              <a:r>
                <a:rPr lang="en-US" dirty="0">
                  <a:latin typeface="+mn-lt"/>
                  <a:cs typeface="Arial" charset="0"/>
                </a:rPr>
                <a:t>Introduce yourself to </a:t>
              </a:r>
              <a:r>
                <a:rPr lang="en-US" dirty="0" smtClean="0">
                  <a:latin typeface="+mn-lt"/>
                  <a:cs typeface="Arial" charset="0"/>
                </a:rPr>
                <a:t>the receptionist</a:t>
              </a:r>
              <a:endParaRPr lang="en-US" dirty="0">
                <a:latin typeface="+mn-lt"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00600" y="4343400"/>
            <a:ext cx="3763753" cy="2514600"/>
            <a:chOff x="4800600" y="4343400"/>
            <a:chExt cx="3763753" cy="2514600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5" r="8641"/>
            <a:stretch/>
          </p:blipFill>
          <p:spPr bwMode="auto">
            <a:xfrm>
              <a:off x="5277465" y="4343400"/>
              <a:ext cx="2830967" cy="1755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800600" y="6211669"/>
              <a:ext cx="37637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6538" indent="-236538" algn="ctr">
                <a:spcAft>
                  <a:spcPts val="1200"/>
                </a:spcAft>
              </a:pPr>
              <a:r>
                <a:rPr lang="en-US" dirty="0">
                  <a:latin typeface="+mn-lt"/>
                  <a:cs typeface="Arial" charset="0"/>
                </a:rPr>
                <a:t>Greet interviewer by name; </a:t>
              </a:r>
              <a:r>
                <a:rPr lang="en-US" dirty="0" smtClean="0">
                  <a:latin typeface="+mn-lt"/>
                  <a:cs typeface="Arial" charset="0"/>
                </a:rPr>
                <a:t>shake </a:t>
              </a:r>
              <a:r>
                <a:rPr lang="en-US" dirty="0">
                  <a:latin typeface="+mn-lt"/>
                  <a:cs typeface="Arial" charset="0"/>
                </a:rPr>
                <a:t>hands firmly and smile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3456661"/>
            <a:ext cx="6248400" cy="810539"/>
          </a:xfrm>
          <a:gradFill flip="none" rotWithShape="1">
            <a:gsLst>
              <a:gs pos="0">
                <a:srgbClr val="C4BD97"/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spcBef>
                <a:spcPts val="360"/>
              </a:spcBef>
              <a:spcAft>
                <a:spcPts val="600"/>
              </a:spcAft>
              <a:buNone/>
              <a:defRPr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First impressions are lasting impressions so be sure to make it a great one!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2" name="slide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753" y="63093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7000"/>
    </mc:Choice>
    <mc:Fallback>
      <p:transition spd="slow" advClick="0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reparing for an Interview&amp;quot;&quot;/&gt;&lt;property id=&quot;20307&quot; value=&quot;277&quot;/&gt;&lt;/object&gt;&lt;object type=&quot;3&quot; unique_id=&quot;10005&quot;&gt;&lt;property id=&quot;20148&quot; value=&quot;5&quot;/&gt;&lt;property id=&quot;20300&quot; value=&quot;Slide 2 - &amp;quot;Preparing for an Interview&amp;quot;&quot;/&gt;&lt;property id=&quot;20307&quot; value=&quot;258&quot;/&gt;&lt;/object&gt;&lt;object type=&quot;3&quot; unique_id=&quot;10006&quot;&gt;&lt;property id=&quot;20148&quot; value=&quot;5&quot;/&gt;&lt;property id=&quot;20300&quot; value=&quot;Slide 4 - &amp;quot;Preparing for an Interview&amp;quot;&quot;/&gt;&lt;property id=&quot;20307&quot; value=&quot;283&quot;/&gt;&lt;/object&gt;&lt;object type=&quot;3&quot; unique_id=&quot;10007&quot;&gt;&lt;property id=&quot;20148&quot; value=&quot;5&quot;/&gt;&lt;property id=&quot;20300&quot; value=&quot;Slide 5 - &amp;quot;Do You Look Professional?&amp;quot;&quot;/&gt;&lt;property id=&quot;20307&quot; value=&quot;285&quot;/&gt;&lt;/object&gt;&lt;object type=&quot;3&quot; unique_id=&quot;10008&quot;&gt;&lt;property id=&quot;20148&quot; value=&quot;5&quot;/&gt;&lt;property id=&quot;20300&quot; value=&quot;Slide 6 - &amp;quot;Do You Look Professional?&amp;quot;&quot;/&gt;&lt;property id=&quot;20307&quot; value=&quot;273&quot;/&gt;&lt;/object&gt;&lt;object type=&quot;3&quot; unique_id=&quot;10009&quot;&gt;&lt;property id=&quot;20148&quot; value=&quot;5&quot;/&gt;&lt;property id=&quot;20300&quot; value=&quot;Slide 7 - &amp;quot;The Day of the Interview&amp;quot;&quot;/&gt;&lt;property id=&quot;20307&quot; value=&quot;266&quot;/&gt;&lt;/object&gt;&lt;object type=&quot;3&quot; unique_id=&quot;10010&quot;&gt;&lt;property id=&quot;20148&quot; value=&quot;5&quot;/&gt;&lt;property id=&quot;20300&quot; value=&quot;Slide 8 - &amp;quot;The Day of the Interview&amp;quot;&quot;/&gt;&lt;property id=&quot;20307&quot; value=&quot;286&quot;/&gt;&lt;/object&gt;&lt;object type=&quot;3&quot; unique_id=&quot;10119&quot;&gt;&lt;property id=&quot;20148&quot; value=&quot;5&quot;/&gt;&lt;property id=&quot;20300&quot; value=&quot;Slide 3 - &amp;quot;Preparing to Answer Questions&amp;quot;&quot;/&gt;&lt;property id=&quot;20307&quot; value=&quot;287&quot;/&gt;&lt;/object&gt;&lt;/object&gt;&lt;/object&gt;&lt;/database&gt;"/>
  <p:tag name="ISPRING_RESOURCE_PATHS_HASH" val="6cefca26cfd723173d4fc5f1a1f41ba8a745a"/>
  <p:tag name="SECTOMILLISECCONVERTED" val="1"/>
  <p:tag name="ISPRING_RESOURCE_PATHS_HASH_PRESENTER" val="263bf73663c98ad89e87d7c64dd49df1c492257"/>
  <p:tag name="ISPRING_ULTRA_SCORM_COURSE_ID" val="773B6CBA-728A-42B7-B01A-E12F33AA755B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STX0OzDXeu7AIAAIgIAAAUAAAAdW5pdmVyc2FsL3BsYXllci54bWytVU1vnDAQPW+k/Afke/Bu0nytTKI0UtRDU0Xapu1t5cAsuAuY2iZk8+s75hvKpo3UAxKM570Zz5sZ2PVLEjvPoLSQqUcW7pw4kPoyEGnokcevd0cX5Prq8IBlMd+BckTgkTwVFsBj4gSgfSUyg+AHbiKP9AwuMhMnU0IqYXbIfYrcXaQzcngwQ5dUeyQyJltSWhSFKzQi0lDLOLck2vVlQjMFGlIDilZpEKfBLs3f0fgkMqVml4HuITPz/sA1ScvxosWApDhxpQrp8Xy+oD/uP6/8CBJ+JFJteOoDcbCSs7KUT9zf3ssgj0Fb24xVSa7AGJtEaZsxsxSLi9TRyvdI5bBOQGsegnbjNCS0wtIJMNvEXEc1jx7QWl69FTVv6be23+vGrVSOds5Z/hQLHeFRH9JZJ4GMDqOypLxu2UGPTQfdWSbiKPiVCwVB+fmtbZH5glQB244r83R14eMBvt1x30i1u0UYdlGtoNuK5laiuSWo5XDb6KuOgjS33QA3uYKmVDP2LAKQX7hS3LbFlVE5MDoy1lg6BDNaXbkWqROERSaJT/9BG+s3kuanfkuZEvA/hPmERG1NRBrAy51AHwMJ1tQAFtvaXJPFro3Z5aTzp6TX1wNTlWMtCl7EMVyFgGMYcMNpZ6f7oKC4Rhc/VyNs72AvOBJhFONjJhnGp3tpEq62kwy9g73gWPrbCWhrbstIx3UcNVPbQYxOrBPm59rIRLyW7TnYM2ZZ9uFbI9cc3WSiPTif/zGKgxjNYG7IxOqyb7191Rw+2Dk1uvNZZ5Vl0K04D2DyrPJqZiHPRj4BbHgem9t+Ts0+7EFHOU9NxzTXd+x3WazEKziFCOyfbnFiaxKB7RmPnF2c9BhQT9wug/ClaSoio7UklZr7lGNYm2cBRYWpZuUjqh4qmafBSBs3634OOsZddaOAOzFsMNPFMTafzDzyAV/qu1yeXnZXOV9cNtgyr4cqcJXLO1Z1nXDXGbTu1/YirJ55fP0NUEsDBBQAAgAIAORokkO61ra3cCkAAOpGAAAXAAAAdW5pdmVyc2FsL3VuaXZlcnNhbC5wbmftfHlcklnfN2TZRllz1ySTgq22uuDkUgg2tk5TZmrW5FKD5EyppORCstg4aTOZuIYlSk1NTlpaOoGigo2TgKg005g5qFgglIgoJIhsL1jTct89n/d53s/9eZ936Q+9Dtd1/X7n+1vP7xzO4fu9e7bPmfXJLAAAMGfnji37AICpNgDAlLMzbC13poE97CwXIHbf9s8AlR0Ozy0fpkZv3r0ZALhDnm04Ms3yeeaJHQexAMDcZusfkIP5OQoA2EbauWVzcEqEovfOuajnOFeieWfXlScmm+R79xZ6j/zqOm+x8cCCmdO/iv/KdtrRvYc/nvZV/GH7aRmJTvbTMwK/OmBtPV48Y9u9OZ573U5/O3fBi16MsqEiWYAglA4ODnczAgiskSv1FR0+ieVMfS+OFdKpX9QlNDwXVFZWWiClOX9dqmTosODD49Mtn5ov7TqNaU075m951O+9Lc7StLE2U1guNg2+lhbAZdspANraCMsphl1mTrG0vF3QTd/+8QdeUyxolVvfZhUAZ++zKmWkCHINND4ug5L4FeYUdFFjZnKgrUT/4jmb8GUEhY+pr8wXs0xGuYqJHQiT0qq662Q+Ens7AstCW5GaA+t3NXMiI0gv8sks8AOE4ffMLqhhJH1xp2YodRHajxU9KrXDsBJxrI4BGVFZrfSn6cNsG7TsvnofxugYgZ/G8Y60CNXpewB82/FnWLCpH0M8oV5zWpdwSlkO4mqjN30hk7ufEFBog3cy5YFTg7tK/MFW0X7cvtZmabPUvmffLEOn2VBRHLvMRvbYpWtAHt8Lv8wapywShUFw036tdYkUMDaVru+QgT+hmcXq4tiE+roYEFNcfUdZJ9Mc6AsB53CSNr0gc2JZcPLzWjOO2oKiYtuSdAiyeEDsrYXv7zadExFH2+9w4r+CX+iMT8CtEJ4X0gY6V3XeEf9Ju6Kz96EoKlZaQGU/DexbOQ98EzYjW4uKvlwaucJt0bS6OBBGjB4EP6jGIKDCASburOW/2p5RIvD4NDsWS3UfIWO5ivNXzFTsYiEiIznEVuIpVQYipCapCk6sW0eTjdrr0bcFLDETX6o6TFV6x0FqhryyfVkQDlhEhl/vjI8LKgT6aAyN7e4tdwKM4EskyFeHzlrwOPDSLwDBl2Ffby09395fKOcALl45bi+UToCOgBta0jyj0vhJarRu41Z/BJTj0IXWu78YSEHVc4lCFFqEFSjcG/kwJxFj9As8QsqSqRRO8AwNl1UXg0eU6sj4EpR0dLHIzNUupZBRv4373MjGFlO76CAuGnvxH6shCUNBpIxtV3IUMrXFz7x/3I4r9stg6Q72uw+hvxa2juE0SaAcVFGbn6ed1p8F0cdikvsQwjZ9HBvS4ctQxEP+qF9nA9tCVoYgjjoJBsQmGevoCQg5ENKML5W3oLyywbqNnIuRgfO7kxesrYkJcpR5dkfrCW1oIed4jFebxRHCaAJsPUpE3dXhSxkIY0yzhElTIPwvEYi7d0NprqOAJfA/iYDqs8ji6tGs+KhxiH5Lto+LsG8YPh6b2QL6RRh9FkuwZWE7YmP09n1osBtCIM4BekfKVO7rBIIft0MyY5D0xTQ7cW0u51jD7sunDGpsrrxC3HNUTzjvkOoCWYok1Q1ZPITK8e6ihtJ5OoEeaLHK/auFQPDNBF1K0oZ0KbygvflIRiVur4NgDRmVtdnV/0u6I6MQlXXvRFjyIXAOSjIR48WCNCt9ZJ4sIkjJBHGN7UaHFdtdoGi/ymJoMb6UsN0nT8BJvOM77N2hGYWKqjJX2ZQrY1kdPklIfzEeK+LoslBZNEvuS7uKy4E52fxl/9tR8G3YPKk6DBnxraM6rUQOSzkvlz7xQH+W8Ut8r/1gC1HMHKIJF3fJxtX03CUJDs5CMhah7YHw61fZSJUHIWK8r+2TMAQkXWeS3YGIHlIjKxc3m9ygXs0pLMiZB31itm9HbLnyeE/S0GM9+JLAiwMRRul19hav3K5yQgPs5OEFQGscWxPTZAu+8r2tyTxm/5++FLHHn5rx8XOs7bn/VeL/6WXd8JgyMpKNU0snBgcHv9yy/PjmR9/dnNN5KX7Wy8cTARhnwPxcn8hbb24ODZIj5jgtZTgf33I36aRVrttu83NdOv/6PdASGE2/btnCDD6+fbs1q83+x/zn+245Ok7SfbHl2q4PBP89BPlluRXIiHC2oZMvJxNVv5/XmjVGudY00fiThNqiGwjDdiRkvXl7LP/KRDOUcGBu/1q+z9qp2bnHFM9WWdLN4SPVxFLzEM4nBjnNJxk3ceNRdjbMQvHxSnn0fcZU6hoZcU+EcaJTKIg68xa3oDndAbzw/KX9VKNk9A3wR4KkWuKx4bzAqT2JSFzPWwQedo9qDPdNrkS9kWQXaTaNtdcFy+zLjrpMGa6mwYnld69eBVmi/wxv4uJ0SfexGx3ue3j0Gd4WLl5vQ9q03K7ip42cZ/sWAsuGnJVvVBNlDE5PuHlh0AHlylgIXCK/9uWmja0WogNFN2nH9mZ37itB9VxoXOoUVfKOFK13vizHZq0Jnz+ves9bGG7YDhxY3+nT4lm24P282nzuzphx0Pk93UtctvpxN76FueyTAtRdi6y88HNpOYlv6SpgwyqOVdCO1VM+e7TztcEPIjsvO1iF1L/v7VHE+yRosHsfFqX/f5qtu9UHcLjt7yPY0bF66nvVllv/8ZT3qo1av2DKf6DP91NsKwyaBXyfCGL6yTNpN/PfctbyzT77dyVm36E0fub3PrTPEg4tcXqfyah55fPeEV2QtAMSYRocEK5nmRsmxipUDuI/Y2a/C6PNRhV0ktL2Txik9yZWM49v+6d+7EgvniTbDpUttYTMvhnv+IDsvmtkQbomKAdLKaO9xajSlJJovGeHXJWpKBygYodVL4Je4yvdBgtG6p/XJDyLCOwImX+C+v9uvoO4YEwj0glLDTtWGxf2mVUr2Ej1ndZahE/iprfsIXmiekpxrRTp5VqWOB1KPGGc0FaJ4u7uT+iwywWNKs0KfZcraUylWCHaEye7SsOfVOMg+UJbU1ipHH3rjQdn8i0lQtSOjnnUzbj7cEm/0RAtqEJaZgYY9kTSvrNWZygWaCPAl0EHPN7qfF8hkBfN1g1JVQ0bnTAruHup/GpjSgYcqh7LUWyDeUfT4nuTckqr+B5q9Zj4gHiiZ3gHqwN3PjavUc1VSBBZcjov0aevISAP1YHmamrV7hzUhjx9nv7TSuiZX7l40VfwUtXtN25jRwFdtdT+QE9K9N7z8F0Q3H2/DJH7FpLqXEBctnsl1J9QGkvSPIz26jofCs6Sw1bJ5GEUoxpHd+TFL+PwPeuIC6aI8Wp3/8RkSJ0CX0JWx7bx6o6KfCyMsn3yhPb+qR3oIY84jy6yJKllzGdP5WLMVi7uPLZtzFLLErnN1197NzwMlpP95NQFYGIDHuF/gn6RBhac8K2Egm3i8hQcv1KJysGZMvBYfblEfFTvHkNWg3n0usbcMOQfJdsrBX4sygJod3QUVYwnydTF/O+Xp5u8y0YPtFuKt25nTm8fZbmM2fjF8JvQUJ3gOV16sqH52ToK+QgRVIttQXTHcfeW8vPwbQBqNM8DhCEXXknp8xJKUXlyTn+JRBXfE4WgBHWgHLT0rCck+CaaugTjCpZ9+sO52BZ03S08ghYwLH/M3kgbHC3Ul70lWcsIk3LMggXXQoCcWpb+gmtfXhNbihPEt9yh67dW7kowjsN5ieoTCNquZEhZAZBnoKcNeYjIUdSH3uZJ3qOt391aMLM1LZnytgCH/5rzY+ftS6eTN7nJfhrNvZK8aeTojI6KqS0ecvWukfyGP4lwD5o8YL2NpmOZz10QN5YcOl0i9hRTVWu+VejI+gJJmJThsLzbWZZDXu1Axxz6WZP7DvCO9TbVIsMfE3jqdGmYV+k3Aao/jO4F0X6Crm4XnhtVwekSey/rxhyyvQa399fEynKpX9ouFyumqXHkNk6bG7TOyCXWIXhdPjRcf8BMWAeSw7W47eqPpJxtEJe3/D5vMx7yS0VUUyWdByhe4g3r7xA8iKbBhb6VtMxeUJtldprYHQdS74w7btrIKZn+AvRX91G4np0M6caYTrn6RGTXEzo/g9EeagwM8hH64mmbJcwhjzwhDydl9mjL8TlvCXV2xxsVLl0a/nqk+P7syTdxsfSPnz4Q/P9AkJSYOKah6ZcuFe1+dPb121Uk84QCqdu6hVV8c/7fbvo0wjx8N3TGWS4jb8OS4/53j1I/s+Z6wKJt//ZLQJNcxGYR1dL2sc7OzjndkoAuEdwTR2UZ2JEXyOJwvCmSFkmaqKJFkAxqchXNPKQbI5uHOZmFei8JQsYKJc/kXLHKeh9dW1jvfN/v84JBdwVeJaAV+Kt/Gn+mRDJxoHJOBmrvZPyxDCo+4+otaj521umGjy5/kuMaGLFir+82OOGlIhlT4X6mk+EIemEAMb67asbPDQYtZQB1/+H1lzVW83LM3Z8hou6KSPaazCe7KAxQMHlRQPHfQ0wXW0iqb/rdvKOf0GAoDJ3ucP7vJwbjmUH3bMOY4dgM6XGcfstY7ejJ1X8nN1HkzxBx7QtzatNqhBljrr+37FW2OIIVHppWamyuSQBIBQ0h/Qcm64DbWLXUDlPJHleEcsY/R9CwY5yKYr6a3VNc02iQknhajX1hDDIuOnUxtkWzTFi1PU5YWZ2cmnrDlNNfR/IeEZMmxqUDap1NalkYRGAe1bUn5iri6ivz5Ni2QeYRVrtiVDWGT00uZN+4TRhKYb7stH6loI9lZigj2douJWFXxr1c0MO6IUtd8EKTV1XTCIfKUDFo/SI2Pl6NQ/RduGPkjm/0H6cK6RVDvX1xP5jbD0OKj40rsv5Y7kqrcqGRiwVBW2LyhVAbQ4V5XCO+s7uSxiaHtMQeHRGIdjyWPiQZXxRjN2430X/VjIq/2TepkOG8BUBwQZBt1AHINh+3DGUQPy0GmT1qKfpq61wEc8l81RAeIVXhG9bXIba1dPlUNTAPS+iKFkV7QqVMKl1o9xAV5ptO+sH9hbO6n73eRjUrLVdgUtcUX0G03Ea0fheDrFzM4XLiD1aSl9//tRbvWWqE3m+uhTNyJcqVPbKFU3TCWWoU5+FPk95QcgkkRT0zD3nRGhtfyCXysNLTCMvYU+QRseK2468eRbLXQNwzhBYYkI3qQ9P2XQ72V66WwpzSjRpVoG3WFeTWpscrYQXR3gF0m1O248uhMj5HXCgscqW1n7mHxw1jNEKW7xMXFWNhi6Xn6696Hi1Pcx/BeJR2C9xqPwe7dXzTYDbTFQnFh7StL/afJpOIpsPwDNPoOkPKTFOYbVvVrJ9Lc6GCx5hd31eCdtzLEUSjuIK1jtt4bhGbc+RK9Q9pByPcYeYs1acvnbLsKGig04nW1owPFvYl4VT26KYUi0IaLdbs8QI/ZijH2BXuL8qmckccwb/JYE7bylE9ni+S0X6FPcOPXe43oQztaVyfYGQFfP1kYD2+gfsB7acaKhPEIaD3/e72esu6CfnRbUr1x6eLMk0Oa3mHgH1bwbe1rWkKzWpf6VdOlFhGfYVDzQRu4PnL0N3Tbn+dQSpw5XWJlTOzzITDiMgrIHuS/HADut+i22U61NnOy6nluGeCLlQ/BLOYO4D7qWnHhu/IqAbr6jCzYa2NNBQYgy4eYvge/eEHCavq7NkCaKdgbUDmy/xIyTq90X+Yii/hy5aQQH+h7He3JHUeNh9A+8Gyf4/VPuiey0++u96m5TIC5gIlLXJC3zOQXLi7NPmjmm/jcT1lIK7xk4vkTRGNObQKnB4riUbra1of/jhpsN4V4HmctQDrgrmXjcVF5WEIOxOqloxHkMIbQey1Nmu6ncGR5Bj2nhbcfmFIyx1lfuZEMRD1jDw6lApzEfgh2Mec9O2ic4MEQzj4xKEWTSojWfRR1LiBbUkLq4NeRselhjmHIUOc/gaC3K/aUeKRE7rVL2/Jp5yLma3LSQcRlNCW/o0sSDexRJKEEVb+Med+2XIBN9R/+EaLaHqRqIJ2jwQSCbUjgq2b8zY3nqKRrjlx3elbN9OhnKosBRYiXjhz2eoZkPIZZwNM3dCP8K0vZyW4HrjkBP4ba5pSRV8o2/xyWsBp9ze4N+66EJoRjGTcDHh1U6Aha+OZDeFXJ+rQr1IunFiO7Od8s+/a2+8FmEYiNjxLuEQxm6oN3ejYl682FMOtc7gHP8luTQnIf5lalSt1IlNIuksZD/rVTSLxIOX1bZIp1N+lDKdbi1mYcuwV1GQev7diM6WPgzTXGnTo8Fd86yU/DXde5n9j0eU3f0+v6HVMJhN3fJcpwL6T+Wpt74stkkeG58wwrz1XXo2vQwOD5NCBf/ssLsaLxJwcFbtMAIcOoUhpqFS+Hu4fR8DWhYWH303/9iz8d/xYfYlo9N3HTODmLdnz0ZMLpI2rbLa4LLM+qHVLDbQ9G7bNiuLEEc2PoHl1WdYioP/Xoa1gpwTwJKIz3edgfhLYpNfOrlmETuP+g0tjffKIpL8/xo9sNLRUmC2z7Ilky0zxwSTsRUdd7UJs8boBimgcgcXqI+fsWbqd1wmtqow08M/JA4ijO58/JOlfKC7oX3XAb2xNq8oYFhDV3e1+eUdW+O9ESMFtymXgSwkuulUJZ/Fjmy6IKgxhJJOIRqp41irARTjmyCfXzXZhyFbzurRFDFsGgWcCN5izza6MfKV44RRrIXM9a57P5y3Kh7eaTcEfn2RjX0ldFwDO0a6XFQKFEpWusQ28D/bnbxrfDlwSNmyR2i9fXm18bC6Wsz5J27clhkypwgoxfQ2ryc6qP60TZJZL7fXQqTH5tNGgCMfLL9VC0bNgTv7cduGUOPD+fR9HXQY34+iC24i86A3Lus7Hbo+LwI10puUfWeVPbD0NQug2UsjigYXAnfQ6XMWvQiG/a4kqOJ+mDCJmBHTveaVE7WqbPB3GNmbXadDzujiiHYkOxazn1kwIGeCoHKhAKloAjCQY202RjpsYHhnm5Rz7qj3cRLE6Co5aowq2lnuADjpFfwHohdNXG0HDuKNEuBqJ3IWMOnwx8wJoSD0GPrYNnGOUMYASddj+FWc2a0oiE3PEvfRGbtAOIhEz61YJY2bWH7Euv5a/8oqBHssopTFkmbkpM0l5QHQDleSJVNOOOFPQl8GYTbW80GZB0oxWDWMOvBt5v5laMLc3bXl1gqrenUhuxY/p3Wel182oeOVKFCw/DQT1wsx+vDydZx9Gd30u6M97snLFZxsaZMzR8tMLbLtJeyr5nst8Oto1GHK9Y1FCtohJyHUuch8i08ZyQWadY6ulTpHKGX/7UR3az1ZZfMScHGm+a7YXDJHUbWYS3thmbk9TFdatqsUduheqJ0d7qN312UdILrbbVOvMq+Ztm++WzVg/q2VU+mSV7EtHbJ+rMLp4+OD+3OQLVcSV6vpPM0y+qWfSXvmZZVoYZ1vAONMEPxsTOdPNzl30CZP9uQbahV4VsNktIjYnVsZedCKfkT7xWCYl27Ec8SrdqiV5VM6qWdsS2hRonz58h08L3W3ewSU6n3aBNIc2YMhuY6fHH1rytzPV8AHzDy71wiwqmnVat9AL+yY+cRPgM02xW/3eikb0llf+0grI5Z99BbIAuJTyXwn3FebF1RUVFYzI77nz80WjQhMlfdnrlJSkLquiuU/NXs+Wp/7fMgE6QLGIIw9lExONPCQp4eUS1ISenObswubrSjqUSURO/etEK+QXe2EqSYZkJMs0sh06ZXrhPyfQCINqqw8cwMkTjTW+ITsXOq0JzVVORLzGo/jpk0/SUH+9zu23G4NtbE588UZvdMqxw2ehBiX0xIlObQlK+M6b/lEH2iKhsqII0yBaR5A91rxJ/66dTfNa01BBtmHX3wKwa4Pbd7D+xwVAyjeur+2l2TcHdAXk7YluQr8LxH+VTfZu8ImLH9h+YPuB7SRbBRXWP6aMIHEs8/cJKVOhKSGbn4tVKsvsrNS6WUSAqW+0zmCvMoc9kaZ6KAnbgzNHm0eGWjSqsph/6YSObU1bbmOIAf2e7Di07IYLe/estPhNjN4+PomEs/JQI7BAN1GfDyf893eShv1n4BMxsgvAzgF3u4c4W2N+JD7BYwc5upfjVlJVE07fWQ7cJJRMhFHEWXxGs84yAb3IlwnBXQPVYV4d6DBElMgh2SH1Aue52jxhOFqsiJcppOJbcf8KMPMUusn+dj6+DS32hB2OzmFZalrwNTXMjC/lw645dxNZ57kA030Mu7ZbxjfrBxh9P7jRA1TuDJqwFZGbdcVoLd2kmmqz96OUFc05Rg5L/YAmqCFk58a2DHQ7y5LU9qzGdbTQrc0//Ku5NjFA9oIf7VC1e1TuzadgGWLQQ3Apx718ypG1Ngbv4VVzVbgQ2yh7mohPu0IEKepoQvlXeN+sK0S9Dp8qVlED8sgos0Jx8z2KzyQWN9W6NGMznsXrUqS+NkQXWqb0jmB/3yc50QPYUjFYHxZRCFSj3e3UIVJsheYikkb2dRF0hbQgKoT/6hbhhcCaMMoS0oIpKJrw2lTu2tkJLB1zjc2+j9tIoYchUo5nCY6mUwtb04TDoqDbbwan1Bu2GXttHYT1a2xgN8sA9pGy9TbgETUOlqE40gAigcZx5/wiQnIEFbDDDXOONJzql7IaHaUckaM9ZhcXl8VGuvE9xQtnoJ4JBuoaBzG2EnyLboAZ5bJ8P/1fO/FBN/V5PBUzQUp1U8kRH//xHfTFzbiMMZ18SZWDPa/fN2JnjriDhDwcQ+Nz6OBBjsYnLg51bc2Upen4bMo9pD7b6GGQqcKQkaVYe+03CHbZ4fe5NKCU9SHTfGD7ge3/XrZbWgFzhzDEvUSRD/2tJ3zravfAA4DDLmKX9i02rkTdjw4OaSjeO/XoCiVUOwjwphuyZcmENwCZeB2J3WAapyFcMmf0f8N/tx7+t31BfRur6iYRW+593/bmW4c9sHUsnDoj/ZSugoJhP1wa+fr7qcc+gbYOxTA/+lsvFwA510E5sa8FKvkHuunOapuo4tfJULbFMnS2Arqvf2Dzgc1/ExtZAZBmlNbIo5GEJOPvAQjmKM8VgUtt11K62CRCmbqIIeDgw1dolZW6p4xIc2Ws4DmdH/pWmPz4sna0bnJpdyt+4qnCtZ5WeviQ60HDag24o8qUkqjWeSqNY6kY5Kb16nhsWyCsjSIaCxMlvout9y4oRZ3p5WWTgOi4mCkE3QOnoPRZqZp6BTNehx+y1LKj7QixOleX9JQO3MTIJ6BARrWmimgcPMRx5PDpWLAbTd9gpMqQqUTr3plxaZGuthHPUkgKxCz+64Df5Gwt57SFQPBRddLpWJhf9LP2MTBLFjonSw6zlzGt2+UwthN4hIvAU9wAy5JpEnDZ+fJtCYu7nRm5RhkwdXlzYuViWZ6AM+JLtyinJKo+PrXuVqDttb1cmdihJmDs8UD1EE0hE9YqVEFkvcvrrTtD1Mm6/Z6HjcH+kgf36NeQ5pOlutLpGlBf90pojSDlOnznxZwj3ukjeFx24RVfHquuMdfCv3jIK8/ISfN11mKIs/01i6f99hgB5ehCZaUSOp3hhdkEg2oLBAG+w/VfvGuXzJSPNwpqo7/uyCk+jaRhzgO9oYwbLgKEmpM7mhjnvE0KTN1jawYJxYU2V08WMaCMSEdUT4SLQHZI2MbxHlC/B30l2i/j+SB5WjblESbzhQ8Y7zGDLFGPZpkMF9JBI+q1NtKsKmzf6iUW3np6VDE1Og67KUcmb/jIqUsAZjB8tcL/CGz9BSBqL1Rw2xks4aSOqqvNDW2+UEbXecqQTL08/cQP6YoB3EoSaIJRCBQntSC6SaDH2ISbuCZBUl2j0FZFla9amQCVqY4gOFQR3XtHAjWsVF2MEdP57+kLdDV5t20X6Ca4YFnzkL0pPxAgYdbZ74BRyUZptEbGxzYUzOUlNdHYHbdLxWRUO2cxL16KbTfVrZN9arF5fLbOO/uiugjjev++xlsoucNLFLuDGfHCAd5qDoHybhQm7QE7cfa8078nOi3mXb3uBjsJ33XRIFuu5+sRq+P7yYG6evcHNh/Y/B/BJg+WJp4wsBEkfcnHuo0ftl9/IPhA8IHg/wqCeibzlF5AmJ+rXPnmXMttS7lr1NAM7+4pi68iaf9aO3WL5BDvUs7dK196TH5ZDkibffXfeVEvCg0N7bI0mwas+0MATWcC/xcvPhWWGlraPmZdtDWOCpAsouZhdJd1+dfVWVao5uOk+ArrQa4Ty9U397fvDNjagUQYGQHKTwVo4ZCHpirbGCwxQLGljVjwyADFejhSCy10ri+nYjrqmUjrCaiRCW0VhVCtQcAEA6wQLe5CbOlfN0/9gA8IqDMnJ8pg/dYd7c61TGpyIml47a2g4K5Ywov8iczxGhFesxs79jQSIoPfIIwKXVm4oUgjpwIT7kWKrO7F964T1dzpLUbi6+8uptAmCI2KaMmSuKvCYR0SIWqkaTcw/rQbhd7ARhprWnEAAPwaXKebZ6Yf7HQ2G3bi2NHd1//SzlA1Ep451yrDbOGd11fIwntpeu7eMYpZ7IqxPT04ccuOOH4v2WVXbg7fI6Ul1SxvLCYLFSkOuKGgKRJ388h2KDFoRlQ/RHRu/J7I0P9oqbN+AKVpTxIzDWFRTR2JYjVO9PmYh2oe4w4jfPh4No02EIZUavdC9Au3+mhWnxOvkQEBIzmq735T03xdzYSE5Z0EWojeYSeLY6eTPCzhpw1eK/1h0ERd2xyUUY1vOxES68F3OjjnGG5lCqQp4WZQNsc4EE+bLoevLZ3iRMNMly5A6iIG1Au8xamerd/dCSdCWtZuhYUJBE/N1oOjvRRtj8YjYThWgsgSaOl8AgQpIIfYNpwLXVCiGqSFdNgA+pcMLPyhk70r+zpTWXOMdpWnZTKVsr221G8aqBN/PvFtlsAf9LastekrwQfQRfWgdl3t+m9UupRHCBu9fYtHMDn2KwM86kEfgk+r0rIYDGMWNXWxDo4s6026uqDINfVrsi7GkCP8OS6VPmmVAsOhygkv3vwQLWm/AvupjiEd1+oJq22GvwEd7Uysgas3Ij0O8QAbSwnS0RBRfaBtzHQxnuX4MyoGmYXaL0xu1sQil2kbzwcx5B1KRLmIw9nbq7n5l8w9mDEHMPJAlTe6zFySdmvQvcii18A+l7295vp9tj0P7dvK5UeFR2IuAN261k7puzWYqiVcAHaO+oNPMAfp0Z0IxsBDkvGXHtOCzlgbAPyXZeZ7DZ+PWagI2cca9ukQBUDtp7Y1g8wlrkZWbPECIK4qaSwiHhJKPC2dctRUDKzDm6YVm482rRMKXB+ClTIBWnyguU8EeqwH1yljqcwSWL+gLmD+vEnu1wz1tyaSubkh5GYLdC7CrBTwOU+CRYfAt9tvdPVut0SGvADmlG6KNfPpoCKxHWOOcMl5Ti7Hx390vE+S6m5rAgl1rGs3wWfaV01XxYPa1QifDnhUNICm7Z4rqRmOllCFXMFAeAf6Lsxp2s5EXd+lSTVFFwvjtC7lQltAyiqykbTjy5CxA1YR1yFttDrkQYsZVqd32lfH1RC+17j1QW53OpIz8zkbXZvJ7gayHJZGlqtiDLV4k823V1fZC9tF9e61MhW+Z/EvakKVCxmLWcZxmNa8WlYduqMndEyfUjy6PTBO38tWqCz236+o2U3XW5flGL6dmiQgAPIHweT1Le4pam3Vt45dMtF36kTrGYyJ/Ei8qoQEbRe2qWbx47MGOy/47K/kcxSJJYN3LFY9meBSR1ajxQ5YpCpxeDurUjIxmtkk47gn9ISVkkQd+pgS9QGQVqcHtgL6fw9hkwvXfddNjGLF4X0R++mM+hCFRx7l4Pkoof4XhVA4zaIJ3Fc/T2g5N+L49mfVyjtC1X2z7kffPaV/8sZ8uqL0mHJ4fknWZr0LnXx//92A6CgI1+OygHLeubxcMrFgxc6OIz2iBTa8FLgmT8j3lF2irWuYjQaMPLP45hFXoUJKLpz0L97Xt9TxEoQruyJuMaCfJT1iCOPZ7122ognfvcpGCtyQnmoSTOPZP83XeR8Sf39Bd1A7VCwRHVTTy8oh+Qct/S7XYsKSDoHdKquyCAlsNYZLDahe79sirtc+LlmGXCzkWNdKIOFjeu8hdFgk4WYww7dC083Cr28ffmzqYcxuY8wEjOyFPDVDcmKm/z4aQ0BUtaaNDyGR9XV4EJfX57epdD1tujkQHoyBem8dK7L4xUZsCwFRBjo76p2tYJCPwPeDc2jnB92739PRDQkyQvYxMLDXE9BECDEP11Ys9z+e8Ye9v8nbBL95tOi8wlPsHSIFpjRcOmyoPwbik8cG+cdoe/L0l7B8d9UXplh0k6fwNHGBE8/weXo3qhB4hwDf2JrmaBlgJ6TFhdCzB134iZ2IpmSLRZsjWsY6OZ8nCi0ZK2ggmc1s2PemXyHMNN5rv5/jRJPQ1bAXOpG/WAW6W6M7aA5cKkFpdqtgE/HG8Hby1p/+KsuXNHCMHcaGW6AiZbSE2M65JILkyGXyjPhNjHASdFKnq6IeCOyOm77FI7KjZ2ZOLoM9MZvHEj8HPvtnKFnmzONEs4zPiLSb9KwZF/3LSak9W2Fs2GFQQ7MFlIcB5dY3l7XT64FU9PnODkLD1sP6RVrlV/qUGItn58UjW0Q+3C5eSkxLl5pYuGAmb9U+KZvilsXRXuGnGWKCyTwIuqklxWc7pM1wuW+lkmfPzuou2/jxyF2d9sTxt9yt5M5hZ5+WVQDVKB3VMWn5CONEvXIzuyIKM6/3AtA9og9pBjZLCk4nEc/cK7rbEeK70iLCHtgwx9BGTKDADhuWDMZsojgJncmQChBX0GI4QP0MfDsXs99kVoUA9/LoqFWAY51KFPpTwTJ1olg+emffZCZeoDajnTi8Ll1RsFBg7TkHYcIZW38LWpGa/nWIbRZl3BnltycB4fPo0WPXlrVT8hQVs4eP6Q9MKkBH9RCfj+Gn6RBzL05Tj2dhubLu6B7lgtXix6P2aD/iSqklT7am8RaxjU+lA2bhabbaZNaa2r026dW/RP3MF26u7fUvCO9UimOr/Y7ShEQtph4+GfTY8rp5RUGxh6yO4s+tkctMQBZ3HtOrQCYidq80ay66Chry+dt35ggwHspk9aNBBoW8WRfWKXav0DyXNNDJ2/tccvjqAxJ5GHK4eT+dh8oTMDCz7Tm8Nm+XxWQl4VzuEuRsGWtfONiNNy8P+kBxm4YZtp762oYQRZiHoKW9P2fsfhQ6pwl/aEyfsMgCsXTdsYPLK+SaR99Nmiw5V2SOLVe8zM5q/pjrzpfJOc4QW4HFY9BN2itMZA3Id/VU6Wb2qRYkpV0oQYOtZ9dE3dllRzaNqyxy88OD2WTyFabi4F3BjZa1y+k36L19LhaRU3VKkVF8cnuo71yLnZeljvIXDYhPrEE3SdKhxJFbS5DlT9zpQmM/yXy5J3sspNlVtN/I6tk6ph+3LxeWhuipT+lLnW7QRVZmqBRTjb5xyHTjBiTd0k/gALlbpLXrXmuzsjWNHzyH/VpC1GTeV9tPyvS1TnzSmpYDdr8cV9dgbtyCpNfvtf0C9iJGtDJHOwOTyVGI5ox4ni6L/VuahnPmHQOeFgS3EiAAgN0KJbjKtDthS6fRWjcFmi6EJ5qVn1s0vus0H+k0Lg8VgbJ1+FSCKeWwaVG6Oo33MPBvODhk0NgmXc4enODPl2VY3312/P69vVqLBL/DJewNk1Uh5QpVFdMrM4/p2vtrHDWbcKmbTV2LOy/z/mrRUoUD2rIJQt05DnHmoeySN0XNLw1f1k1oeYESX1WnsRRdfEx0lautZYpkTEuZHHyoLGhxgQGFQG7pfBDJo0+GazQu8iHKsH0Np4Gfen2/jx0gLfPkCzb0RCs8WRK6A96SvyfZxab0qV13OKQ2hhLtr/7DfGwcitDJAuLoPLqdcbelRq+tgLvH//ZZ/5+44dUd5WVcwqks55LhMNvfUL41GvsOHN0FucWibi89aSz+0FQJ6UnuR05dq6dYJhQh8J8OKhYkl8hcjCbR/YPopp+40Nlt0AVtoqlFA9VhoQrrr65UBL1vAqE7J0eGU0Kth1o4+RC/l6dbJHJYf0Vw6JTJmz0FwAjHyecUHVLHBO1YYL1/4sDVGTtMYbZZq6w/RdPvJv2oXx4WaUbSDoigxjwXmZVg59Y9Wyo/O/zt/wBQSwMEFAACAAgA5GiSQxUFMvhNAAAAagAAABsAAAB1bml2ZXJzYWwvdW5pdmVyc2FsLnBuZy54bWyzsa/IzVEoSy0qzszPs1Uy1DNQsrfj5bIpKEoty0wtV6gAigEFIUBJodJWycQIwS3PTCnJsFUyNzJFiGWkZqZnlNgqmZqYwAX1gUYCAFBLAQIAABQAAgAIAESTX0OzDXeu7AIAAIgIAAAUAAAAAAAAAAEAAAAAAAAAAAB1bml2ZXJzYWwvcGxheWVyLnhtbFBLAQIAABQAAgAIAORokkO61ra3cCkAAOpGAAAXAAAAAAAAAAAAAAAAAB4DAAB1bml2ZXJzYWwvdW5pdmVyc2FsLnBuZ1BLAQIAABQAAgAIAORokkMVBTL4TQAAAGoAAAAbAAAAAAAAAAEAAAAAAMMsAAB1bml2ZXJzYWwvdW5pdmVyc2FsLnBuZy54bWxQSwUGAAAAAAMAAwDQAAAASS0AAAAA"/>
  <p:tag name="ISPRING_OUTPUT_FOLDER" val="C:\Users\jcorne2\Desktop\COM"/>
  <p:tag name="ISPRING_PRESENTATION_TITLE" val="PreparingForAnInterview.rev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1471</TotalTime>
  <Words>611</Words>
  <Application>Microsoft Office PowerPoint</Application>
  <PresentationFormat>On-screen Show (4:3)</PresentationFormat>
  <Paragraphs>109</Paragraphs>
  <Slides>8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Preparing for an Interview</vt:lpstr>
      <vt:lpstr>Preparing for an Interview</vt:lpstr>
      <vt:lpstr>Preparing to Answer Questions</vt:lpstr>
      <vt:lpstr>Preparing for an Interview</vt:lpstr>
      <vt:lpstr>Do You Look Professional?</vt:lpstr>
      <vt:lpstr>Do You Look Professional?</vt:lpstr>
      <vt:lpstr>The Day of the Interview</vt:lpstr>
      <vt:lpstr>The Day of the Interview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PreparingForAnInterview.rev</dc:title>
  <dc:creator>rlreardo</dc:creator>
  <cp:lastModifiedBy>Jennifer Cornell</cp:lastModifiedBy>
  <cp:revision>233</cp:revision>
  <cp:lastPrinted>2013-12-05T19:18:02Z</cp:lastPrinted>
  <dcterms:created xsi:type="dcterms:W3CDTF">2009-07-14T20:18:40Z</dcterms:created>
  <dcterms:modified xsi:type="dcterms:W3CDTF">2013-12-18T18:09:50Z</dcterms:modified>
</cp:coreProperties>
</file>